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</p:sldMasterIdLst>
  <p:sldIdLst>
    <p:sldId id="256" r:id="rId5"/>
    <p:sldId id="258" r:id="rId6"/>
    <p:sldId id="260" r:id="rId7"/>
    <p:sldId id="286" r:id="rId8"/>
    <p:sldId id="289" r:id="rId9"/>
    <p:sldId id="290" r:id="rId10"/>
    <p:sldId id="291" r:id="rId11"/>
    <p:sldId id="292" r:id="rId12"/>
    <p:sldId id="281" r:id="rId13"/>
    <p:sldId id="282" r:id="rId14"/>
    <p:sldId id="271" r:id="rId15"/>
    <p:sldId id="267" r:id="rId16"/>
    <p:sldId id="268" r:id="rId17"/>
  </p:sldIdLst>
  <p:sldSz cx="9144000" cy="6858000" type="screen4x3"/>
  <p:notesSz cx="7559675" cy="1069149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75"/>
    <a:srgbClr val="E12BD2"/>
    <a:srgbClr val="F7C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 snapToGrid="0">
      <p:cViewPr>
        <p:scale>
          <a:sx n="115" d="100"/>
          <a:sy n="115" d="100"/>
        </p:scale>
        <p:origin x="-1524" y="-18"/>
      </p:cViewPr>
      <p:guideLst>
        <p:guide orient="horz" pos="2263"/>
        <p:guide pos="2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110" y="3426961"/>
            <a:ext cx="8229330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110" y="2761321"/>
            <a:ext cx="8229330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110" y="3426961"/>
            <a:ext cx="8229330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110" y="3426961"/>
            <a:ext cx="8229330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110" y="2761321"/>
            <a:ext cx="8229330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110" y="2761321"/>
            <a:ext cx="8229330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110" y="752513"/>
            <a:ext cx="8229330" cy="18697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 hidden="1"/>
          <p:cNvSpPr/>
          <p:nvPr/>
        </p:nvSpPr>
        <p:spPr>
          <a:xfrm>
            <a:off x="-2430" y="5050800"/>
            <a:ext cx="3571560" cy="1804680"/>
          </a:xfrm>
          <a:custGeom>
            <a:avLst/>
            <a:gdLst/>
            <a:ahLst/>
            <a:cxnLst/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2" hidden="1"/>
          <p:cNvSpPr/>
          <p:nvPr/>
        </p:nvSpPr>
        <p:spPr>
          <a:xfrm>
            <a:off x="-2430" y="5051160"/>
            <a:ext cx="9144090" cy="1804320"/>
          </a:xfrm>
          <a:custGeom>
            <a:avLst/>
            <a:gdLst/>
            <a:ahLst/>
            <a:cxnLst/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2647800"/>
            <a:ext cx="3569400" cy="420768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-2430" y="-1080"/>
            <a:ext cx="9144090" cy="6856560"/>
          </a:xfrm>
          <a:custGeom>
            <a:avLst/>
            <a:gdLst/>
            <a:ahLst/>
            <a:cxnLst/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35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1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647700" lvl="1" indent="-243205">
              <a:spcBef>
                <a:spcPts val="850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972185" lvl="2" indent="-215900">
              <a:spcBef>
                <a:spcPts val="64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35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296035" lvl="3" indent="-161925">
              <a:spcBef>
                <a:spcPts val="42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35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19885" lvl="4" indent="-161925">
              <a:spcBef>
                <a:spcPts val="21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943735" lvl="5" indent="-161925">
              <a:spcBef>
                <a:spcPts val="21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268220" lvl="6" indent="-161925">
              <a:spcBef>
                <a:spcPts val="21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850" indent="-243205" algn="l" defTabSz="685800" rtl="0" eaLnBrk="1" latinLnBrk="0" hangingPunct="1">
        <a:lnSpc>
          <a:spcPct val="90000"/>
        </a:lnSpc>
        <a:spcBef>
          <a:spcPts val="1065"/>
        </a:spcBef>
        <a:buClr>
          <a:srgbClr val="000000"/>
        </a:buClr>
        <a:buSzPct val="45000"/>
        <a:buFont typeface="Wingdings" panose="05000000000000000000" pitchFamily="2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-2430" y="5050800"/>
            <a:ext cx="3571560" cy="1804680"/>
          </a:xfrm>
          <a:custGeom>
            <a:avLst/>
            <a:gdLst/>
            <a:ahLst/>
            <a:cxnLst/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2"/>
          <p:cNvSpPr/>
          <p:nvPr/>
        </p:nvSpPr>
        <p:spPr>
          <a:xfrm>
            <a:off x="-2430" y="5051160"/>
            <a:ext cx="9144090" cy="1804320"/>
          </a:xfrm>
          <a:custGeom>
            <a:avLst/>
            <a:gdLst/>
            <a:ahLst/>
            <a:cxnLst/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35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1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647700" lvl="1" indent="-243205">
              <a:spcBef>
                <a:spcPts val="850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972185" lvl="2" indent="-215900">
              <a:spcBef>
                <a:spcPts val="64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35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296035" lvl="3" indent="-161925">
              <a:spcBef>
                <a:spcPts val="42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35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19885" lvl="4" indent="-161925">
              <a:spcBef>
                <a:spcPts val="21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943735" lvl="5" indent="-161925">
              <a:spcBef>
                <a:spcPts val="21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268220" lvl="6" indent="-161925">
              <a:spcBef>
                <a:spcPts val="21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850" indent="-243205" algn="l" defTabSz="685800" rtl="0" eaLnBrk="1" latinLnBrk="0" hangingPunct="1">
        <a:lnSpc>
          <a:spcPct val="90000"/>
        </a:lnSpc>
        <a:spcBef>
          <a:spcPts val="1065"/>
        </a:spcBef>
        <a:buClr>
          <a:srgbClr val="000000"/>
        </a:buClr>
        <a:buSzPct val="45000"/>
        <a:buFont typeface="Wingdings" panose="05000000000000000000" pitchFamily="2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 hidden="1"/>
          <p:cNvSpPr/>
          <p:nvPr/>
        </p:nvSpPr>
        <p:spPr>
          <a:xfrm>
            <a:off x="-2430" y="5050800"/>
            <a:ext cx="3571560" cy="1804680"/>
          </a:xfrm>
          <a:custGeom>
            <a:avLst/>
            <a:gdLst/>
            <a:ahLst/>
            <a:cxnLst/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2" hidden="1"/>
          <p:cNvSpPr/>
          <p:nvPr/>
        </p:nvSpPr>
        <p:spPr>
          <a:xfrm>
            <a:off x="-2430" y="5051160"/>
            <a:ext cx="9144090" cy="1804320"/>
          </a:xfrm>
          <a:custGeom>
            <a:avLst/>
            <a:gdLst/>
            <a:ahLst/>
            <a:cxnLst/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" name="CustomShape 3"/>
          <p:cNvSpPr/>
          <p:nvPr/>
        </p:nvSpPr>
        <p:spPr>
          <a:xfrm>
            <a:off x="0" y="2647800"/>
            <a:ext cx="3569400" cy="420768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4"/>
          <p:cNvSpPr/>
          <p:nvPr/>
        </p:nvSpPr>
        <p:spPr>
          <a:xfrm>
            <a:off x="-2430" y="-1080"/>
            <a:ext cx="9144090" cy="6856560"/>
          </a:xfrm>
          <a:custGeom>
            <a:avLst/>
            <a:gdLst/>
            <a:ahLst/>
            <a:cxnLst/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PlaceHolder 5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35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1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  <a:endParaRPr lang="ru-RU" sz="21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647700" lvl="1" indent="-243205">
              <a:spcBef>
                <a:spcPts val="850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972185" lvl="2" indent="-215900">
              <a:spcBef>
                <a:spcPts val="64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35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296035" lvl="3" indent="-161925">
              <a:spcBef>
                <a:spcPts val="42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35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  <a:endParaRPr lang="ru-RU" sz="135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19885" lvl="4" indent="-161925">
              <a:spcBef>
                <a:spcPts val="21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943735" lvl="5" indent="-161925">
              <a:spcBef>
                <a:spcPts val="21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268220" lvl="6" indent="-161925">
              <a:spcBef>
                <a:spcPts val="21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5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  <a:endParaRPr lang="ru-RU" sz="1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850" indent="-243205" algn="l" defTabSz="685800" rtl="0" eaLnBrk="1" latinLnBrk="0" hangingPunct="1">
        <a:lnSpc>
          <a:spcPct val="90000"/>
        </a:lnSpc>
        <a:spcBef>
          <a:spcPts val="1065"/>
        </a:spcBef>
        <a:buClr>
          <a:srgbClr val="000000"/>
        </a:buClr>
        <a:buSzPct val="45000"/>
        <a:buFont typeface="Wingdings" panose="05000000000000000000" pitchFamily="2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80" y="2128237"/>
            <a:ext cx="9143820" cy="12756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6750" anchor="b">
            <a:noAutofit/>
          </a:bodyPr>
          <a:lstStyle/>
          <a:p>
            <a:pPr algn="ctr">
              <a:lnSpc>
                <a:spcPct val="100000"/>
              </a:lnSpc>
            </a:pPr>
            <a:br>
              <a:rPr sz="1350" dirty="0"/>
            </a:br>
            <a:br>
              <a:rPr sz="1350" dirty="0"/>
            </a:br>
            <a:br>
              <a:rPr sz="1350" dirty="0"/>
            </a:br>
            <a:r>
              <a:rPr lang="ru-RU" sz="3200" b="1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Сотрудничество</a:t>
            </a:r>
            <a:endParaRPr lang="ru-RU" sz="3200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с центром занятости населения - это просто. </a:t>
            </a:r>
            <a:endParaRPr lang="ru-RU" sz="3200" b="1" spc="-1" dirty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ru-RU" sz="2400" spc="-1" dirty="0">
              <a:latin typeface="Arial" panose="020B0604020202020204"/>
            </a:endParaRPr>
          </a:p>
        </p:txBody>
      </p:sp>
      <p:pic>
        <p:nvPicPr>
          <p:cNvPr id="166" name="Рисунок 5"/>
          <p:cNvPicPr/>
          <p:nvPr/>
        </p:nvPicPr>
        <p:blipFill>
          <a:blip r:embed="rId1"/>
          <a:srcRect t="19609"/>
          <a:stretch>
            <a:fillRect/>
          </a:stretch>
        </p:blipFill>
        <p:spPr>
          <a:xfrm>
            <a:off x="585579" y="629393"/>
            <a:ext cx="3133080" cy="853740"/>
          </a:xfrm>
          <a:prstGeom prst="rect">
            <a:avLst/>
          </a:prstGeom>
          <a:ln>
            <a:noFill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130" y="3732530"/>
            <a:ext cx="5315585" cy="2990215"/>
          </a:xfrm>
          <a:prstGeom prst="round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10" y="618035"/>
            <a:ext cx="8229330" cy="455930"/>
          </a:xfrm>
        </p:spPr>
        <p:txBody>
          <a:bodyPr/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ПЛЮСЫ ДЛЯ РАБОТОДАТЕЛЕЙ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0840" y="1299210"/>
            <a:ext cx="2926080" cy="1615440"/>
          </a:xfrm>
          <a:prstGeom prst="roundRect">
            <a:avLst/>
          </a:prstGeom>
          <a:solidFill>
            <a:srgbClr val="FF75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0840" y="3100705"/>
            <a:ext cx="2926080" cy="160591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0840" y="5014595"/>
            <a:ext cx="2926080" cy="16052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92525" y="5014595"/>
            <a:ext cx="5065395" cy="16052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41090" y="3100705"/>
            <a:ext cx="5065395" cy="16052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89655" y="1298575"/>
            <a:ext cx="5167630" cy="16160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1490980"/>
            <a:ext cx="2728595" cy="1266825"/>
          </a:xfrm>
        </p:spPr>
        <p:txBody>
          <a:bodyPr/>
          <a:p>
            <a:pPr marL="80645" indent="0" algn="ctr">
              <a:buNone/>
            </a:pPr>
            <a:r>
              <a:rPr lang="ru-RU" altLang="en-US"/>
              <a:t>1. </a:t>
            </a:r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сэкономить фонд заработной платы</a:t>
            </a:r>
            <a:endParaRPr lang="ru-RU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дзаголовок 2"/>
          <p:cNvSpPr>
            <a:spLocks noGrp="1"/>
          </p:cNvSpPr>
          <p:nvPr/>
        </p:nvSpPr>
        <p:spPr>
          <a:xfrm>
            <a:off x="392430" y="3269615"/>
            <a:ext cx="2894330" cy="1266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23850" indent="-243205" algn="l" defTabSz="685800" rtl="0" eaLnBrk="1" latinLnBrk="0" hangingPunct="1">
              <a:lnSpc>
                <a:spcPct val="90000"/>
              </a:lnSpc>
              <a:spcBef>
                <a:spcPts val="106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" indent="0" algn="ctr">
              <a:buNone/>
            </a:pPr>
            <a:r>
              <a:rPr lang="ru-RU" altLang="en-US"/>
              <a:t>2. </a:t>
            </a:r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присмотреться к сотруднику</a:t>
            </a:r>
            <a:endParaRPr lang="ru-RU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дзаголовок 2"/>
          <p:cNvSpPr>
            <a:spLocks noGrp="1"/>
          </p:cNvSpPr>
          <p:nvPr/>
        </p:nvSpPr>
        <p:spPr>
          <a:xfrm>
            <a:off x="370840" y="5178425"/>
            <a:ext cx="2915285" cy="1331595"/>
          </a:xfrm>
          <a:prstGeom prst="rect">
            <a:avLst/>
          </a:prstGeom>
        </p:spPr>
        <p:txBody>
          <a:bodyPr lIns="0" tIns="0" rIns="0" bIns="0">
            <a:normAutofit fontScale="90000" lnSpcReduction="10000"/>
          </a:bodyPr>
          <a:lstStyle>
            <a:lvl1pPr marL="323850" indent="-243205" algn="l" defTabSz="685800" rtl="0" eaLnBrk="1" latinLnBrk="0" hangingPunct="1">
              <a:lnSpc>
                <a:spcPct val="90000"/>
              </a:lnSpc>
              <a:spcBef>
                <a:spcPts val="106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" indent="0" algn="ctr">
              <a:buNone/>
            </a:pPr>
            <a:r>
              <a:rPr lang="ru-RU" altLang="en-US"/>
              <a:t>3.</a:t>
            </a:r>
            <a:r>
              <a:rPr lang="ru-RU" altLang="en-US" sz="2800"/>
              <a:t> </a:t>
            </a:r>
            <a:r>
              <a:rPr lang="ru-RU" altLang="en-US" sz="2665" b="1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помочь отдельным категориям граждан</a:t>
            </a:r>
            <a:endParaRPr lang="ru-RU" altLang="en-US" sz="26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>
            <a:spLocks noGrp="1"/>
          </p:cNvSpPr>
          <p:nvPr/>
        </p:nvSpPr>
        <p:spPr>
          <a:xfrm>
            <a:off x="3692525" y="1473200"/>
            <a:ext cx="4878705" cy="1284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23850" indent="-243205" algn="l" defTabSz="685800" rtl="0" eaLnBrk="1" latinLnBrk="0" hangingPunct="1">
              <a:lnSpc>
                <a:spcPct val="90000"/>
              </a:lnSpc>
              <a:spcBef>
                <a:spcPts val="106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" indent="0">
              <a:buNone/>
            </a:pPr>
            <a:r>
              <a:rPr lang="ru-RU" altLang="en-US"/>
              <a:t>При участии в программах сумма заработной платы может быть снижена на сумму материальной поддержки (но быть не ниже МРОТ)</a:t>
            </a:r>
            <a:endParaRPr lang="ru-RU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дзаголовок 2"/>
          <p:cNvSpPr>
            <a:spLocks noGrp="1"/>
          </p:cNvSpPr>
          <p:nvPr/>
        </p:nvSpPr>
        <p:spPr>
          <a:xfrm>
            <a:off x="3734435" y="5179060"/>
            <a:ext cx="4878705" cy="1440180"/>
          </a:xfrm>
          <a:prstGeom prst="rect">
            <a:avLst/>
          </a:prstGeom>
        </p:spPr>
        <p:txBody>
          <a:bodyPr lIns="0" tIns="0" rIns="0" bIns="0">
            <a:normAutofit fontScale="90000" lnSpcReduction="10000"/>
          </a:bodyPr>
          <a:lstStyle>
            <a:lvl1pPr marL="323850" indent="-243205" algn="l" defTabSz="685800" rtl="0" eaLnBrk="1" latinLnBrk="0" hangingPunct="1">
              <a:lnSpc>
                <a:spcPct val="90000"/>
              </a:lnSpc>
              <a:spcBef>
                <a:spcPts val="106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" indent="0">
              <a:buNone/>
            </a:pPr>
            <a:r>
              <a:rPr lang="ru-RU" altLang="en-US"/>
              <a:t>Работодатель при поддержке государства может оказать помощь слабозащищенным категориям граждан, испытывающим определенные трудности в поиске работы, что имеет высокую социальную значимость.</a:t>
            </a:r>
            <a:endParaRPr lang="ru-RU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дзаголовок 2"/>
          <p:cNvSpPr>
            <a:spLocks noGrp="1"/>
          </p:cNvSpPr>
          <p:nvPr/>
        </p:nvSpPr>
        <p:spPr>
          <a:xfrm>
            <a:off x="3734435" y="3223895"/>
            <a:ext cx="4878705" cy="14820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23850" indent="-243205" algn="l" defTabSz="685800" rtl="0" eaLnBrk="1" latinLnBrk="0" hangingPunct="1">
              <a:lnSpc>
                <a:spcPct val="90000"/>
              </a:lnSpc>
              <a:spcBef>
                <a:spcPts val="106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Ø"/>
            </a:pPr>
            <a:r>
              <a:rPr lang="ru-RU" altLang="en-US" sz="1400">
                <a:cs typeface="+mn-lt"/>
              </a:rPr>
              <a:t>Срочный трудовой договор, заключаемый в рамках организации временного трудоустройства, не обязыват работодателя принимать гражданина на постоянную работу после окончания его действия;</a:t>
            </a:r>
            <a:endParaRPr lang="ru-RU" altLang="en-US" sz="1400">
              <a:cs typeface="+mn-lt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altLang="en-US" sz="1400">
                <a:cs typeface="+mn-lt"/>
              </a:rPr>
              <a:t>Временное трудоустройство можно рассмотреть как, своего рода, испытательнй срок для работника.</a:t>
            </a:r>
            <a:endParaRPr lang="ru-RU" altLang="en-US" sz="1400">
              <a:cs typeface="+mn-lt"/>
            </a:endParaRPr>
          </a:p>
          <a:p>
            <a:pPr>
              <a:buNone/>
            </a:pPr>
            <a:endParaRPr lang="ru-RU" altLang="en-US" sz="1400">
              <a:cs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l="390" t="10428" r="1732" b="26009"/>
          <a:stretch>
            <a:fillRect/>
          </a:stretch>
        </p:blipFill>
        <p:spPr>
          <a:xfrm>
            <a:off x="6273165" y="4578350"/>
            <a:ext cx="2870835" cy="2279650"/>
          </a:xfrm>
          <a:prstGeom prst="rect">
            <a:avLst/>
          </a:prstGeom>
        </p:spPr>
      </p:pic>
      <p:sp>
        <p:nvSpPr>
          <p:cNvPr id="181" name="CustomShape 1"/>
          <p:cNvSpPr/>
          <p:nvPr/>
        </p:nvSpPr>
        <p:spPr>
          <a:xfrm>
            <a:off x="3274060" y="330200"/>
            <a:ext cx="5681345" cy="12560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endParaRPr lang="ru-RU" sz="3200" b="1" spc="-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 ЭТАПА</a:t>
            </a:r>
            <a:endParaRPr lang="ru-RU" sz="3200" b="1" spc="-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3" name="Рисунок 5"/>
          <p:cNvPicPr/>
          <p:nvPr/>
        </p:nvPicPr>
        <p:blipFill>
          <a:blip r:embed="rId2"/>
          <a:srcRect t="19609"/>
          <a:stretch>
            <a:fillRect/>
          </a:stretch>
        </p:blipFill>
        <p:spPr>
          <a:xfrm>
            <a:off x="249766" y="531538"/>
            <a:ext cx="3133080" cy="85374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215900" y="1587500"/>
            <a:ext cx="8739505" cy="15386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DejaVu Sans"/>
              </a:rPr>
              <a:t>ШАГ 1</a:t>
            </a:r>
            <a:endParaRPr lang="ru-RU" sz="2800" spc="-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/>
            </a:endParaRPr>
          </a:p>
          <a:p>
            <a:pPr marL="171450" algn="ctr"/>
            <a:r>
              <a:rPr lang="ru-RU" sz="24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Принятие работодателем решения о возможности трудоустройства безработного гражданина на  свободную вакансию по срочному трудовому договору. </a:t>
            </a:r>
            <a:endParaRPr lang="ru-RU" sz="2400" spc="-1" dirty="0">
              <a:latin typeface="Arial" panose="020B0604020202020204"/>
            </a:endParaRPr>
          </a:p>
        </p:txBody>
      </p:sp>
      <p:sp>
        <p:nvSpPr>
          <p:cNvPr id="2" name="CustomShape 1"/>
          <p:cNvSpPr/>
          <p:nvPr/>
        </p:nvSpPr>
        <p:spPr>
          <a:xfrm>
            <a:off x="570865" y="3477895"/>
            <a:ext cx="7910195" cy="18770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171450" algn="ctr"/>
            <a:r>
              <a:rPr lang="ru-RU" sz="3200" b="1" spc="-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DejaVu Sans"/>
              </a:rPr>
              <a:t>ШАГ 2</a:t>
            </a:r>
            <a:endParaRPr lang="ru-RU" sz="3200" spc="-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Заключить подготовленный центром занятости </a:t>
            </a:r>
            <a:endParaRPr lang="ru-RU" sz="2400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договор о совместной деятельности по организации </a:t>
            </a:r>
            <a:endParaRPr lang="ru-RU" sz="2400" spc="-1" dirty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временных работ.</a:t>
            </a:r>
            <a:endParaRPr lang="ru-RU" spc="-1" dirty="0">
              <a:latin typeface="Arial" panose="020B0604020202020204"/>
            </a:endParaRPr>
          </a:p>
          <a:p>
            <a:pPr marL="171450" algn="ctr"/>
            <a:endParaRPr lang="ru-RU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2009775" y="1273810"/>
            <a:ext cx="6597650" cy="3354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171450" algn="ctr"/>
            <a:endParaRPr lang="ru-RU" sz="2400" spc="-1">
              <a:latin typeface="Arial" panose="020B0604020202020204"/>
            </a:endParaRPr>
          </a:p>
          <a:p>
            <a:pPr marL="171450" algn="ctr"/>
            <a:r>
              <a:rPr lang="ru-RU" sz="2400" b="1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РАБОТОДАТЕЛЬ</a:t>
            </a:r>
            <a:endParaRPr lang="ru-RU" sz="2400" b="1" spc="-1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marL="171450" algn="ctr"/>
            <a:endParaRPr lang="ru-RU" sz="1000" b="1" spc="-1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marL="514350" indent="-342900" algn="ctr">
              <a:buFont typeface="Arial" panose="020B0604020202020204" pitchFamily="34" charset="0"/>
              <a:buChar char="•"/>
            </a:pPr>
            <a:r>
              <a:rPr lang="ru-RU" sz="2400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заключает с гражданином срочный трудовой договор </a:t>
            </a:r>
            <a:r>
              <a:rPr lang="ru-RU" sz="2000" i="1" spc="-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/>
                <a:ea typeface="DejaVu Sans"/>
              </a:rPr>
              <a:t>(копию предоставляет в центр занятости) </a:t>
            </a:r>
            <a:endParaRPr lang="ru-RU" sz="2000" i="1" spc="-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/>
            </a:endParaRPr>
          </a:p>
          <a:p>
            <a:pPr marL="514350" indent="-342900" algn="ctr">
              <a:buFont typeface="Arial" panose="020B0604020202020204" pitchFamily="34" charset="0"/>
              <a:buChar char="•"/>
            </a:pPr>
            <a:endParaRPr lang="ru-RU" sz="1600" spc="-1">
              <a:latin typeface="Arial" panose="020B0604020202020204"/>
            </a:endParaRPr>
          </a:p>
          <a:p>
            <a:pPr marL="514350" indent="-342900" algn="ctr">
              <a:buFont typeface="Arial" panose="020B0604020202020204" pitchFamily="34" charset="0"/>
              <a:buChar char="•"/>
            </a:pPr>
            <a:r>
              <a:rPr lang="ru-RU" sz="2400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по окончанию каждого месяца предоставляет в центр занятости справку об участии гражданина во временных работах и акт </a:t>
            </a:r>
            <a:r>
              <a:rPr lang="ru-RU" sz="2000" i="1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(</a:t>
            </a:r>
            <a:r>
              <a:rPr lang="ru-RU" sz="2000" i="1" spc="-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/>
                <a:ea typeface="DejaVu Sans"/>
              </a:rPr>
              <a:t>подготовленные центром занятости</a:t>
            </a:r>
            <a:r>
              <a:rPr lang="ru-RU" sz="2000" i="1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).</a:t>
            </a:r>
            <a:r>
              <a:rPr lang="ru-RU" sz="2400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</a:t>
            </a:r>
            <a:endParaRPr lang="ru-RU" sz="2400" spc="-1">
              <a:latin typeface="Arial" panose="020B0604020202020204"/>
            </a:endParaRPr>
          </a:p>
        </p:txBody>
      </p:sp>
      <p:pic>
        <p:nvPicPr>
          <p:cNvPr id="205" name="Рисунок 5"/>
          <p:cNvPicPr/>
          <p:nvPr/>
        </p:nvPicPr>
        <p:blipFill>
          <a:blip r:embed="rId1"/>
          <a:srcRect t="19609"/>
          <a:stretch>
            <a:fillRect/>
          </a:stretch>
        </p:blipFill>
        <p:spPr>
          <a:xfrm>
            <a:off x="5736558" y="333543"/>
            <a:ext cx="3133080" cy="853740"/>
          </a:xfrm>
          <a:prstGeom prst="rect">
            <a:avLst/>
          </a:prstGeom>
          <a:ln>
            <a:noFill/>
          </a:ln>
        </p:spPr>
      </p:pic>
      <p:pic>
        <p:nvPicPr>
          <p:cNvPr id="206" name="Рисунок 211"/>
          <p:cNvPicPr/>
          <p:nvPr/>
        </p:nvPicPr>
        <p:blipFill>
          <a:blip r:embed="rId2"/>
          <a:stretch>
            <a:fillRect/>
          </a:stretch>
        </p:blipFill>
        <p:spPr>
          <a:xfrm>
            <a:off x="233680" y="3377565"/>
            <a:ext cx="1859280" cy="1440180"/>
          </a:xfrm>
          <a:prstGeom prst="rect">
            <a:avLst/>
          </a:prstGeom>
          <a:ln>
            <a:noFill/>
          </a:ln>
        </p:spPr>
      </p:pic>
      <p:pic>
        <p:nvPicPr>
          <p:cNvPr id="207" name="Рисунок 212"/>
          <p:cNvPicPr/>
          <p:nvPr/>
        </p:nvPicPr>
        <p:blipFill>
          <a:blip r:embed="rId3"/>
          <a:stretch>
            <a:fillRect/>
          </a:stretch>
        </p:blipFill>
        <p:spPr>
          <a:xfrm>
            <a:off x="323850" y="1689735"/>
            <a:ext cx="1769110" cy="1519555"/>
          </a:xfrm>
          <a:prstGeom prst="rect">
            <a:avLst/>
          </a:prstGeom>
          <a:ln>
            <a:noFill/>
          </a:ln>
        </p:spPr>
      </p:pic>
      <p:pic>
        <p:nvPicPr>
          <p:cNvPr id="208" name="Picture 2" descr="https://media-public.canva.com/MACHxwohIRI/1/thumbnail_lar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29895" y="5022215"/>
            <a:ext cx="2304415" cy="1759585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>
            <a:off x="2092960" y="5100955"/>
            <a:ext cx="6597650" cy="110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p>
            <a:pPr marL="171450" algn="ctr"/>
            <a:r>
              <a:rPr lang="ru-RU" sz="2400" b="1" spc="-1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ЗАНЯТОСТИ</a:t>
            </a:r>
            <a:endParaRPr lang="ru-RU" sz="2400" spc="-1">
              <a:latin typeface="Arial" panose="020B0604020202020204"/>
            </a:endParaRPr>
          </a:p>
          <a:p>
            <a:pPr marL="171450" algn="ctr"/>
            <a:r>
              <a:rPr lang="ru-RU" sz="2400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Выплачивает гражданину материальную поддержку из областного бюджета.</a:t>
            </a:r>
            <a:endParaRPr lang="ru-RU" sz="2400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93345" y="1194435"/>
            <a:ext cx="4965065" cy="19646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6750" anchor="b">
            <a:noAutofit/>
          </a:bodyPr>
          <a:lstStyle/>
          <a:p>
            <a:pPr algn="ctr">
              <a:lnSpc>
                <a:spcPct val="100000"/>
              </a:lnSpc>
            </a:pPr>
            <a:br>
              <a:rPr sz="1350" dirty="0"/>
            </a:br>
            <a:br>
              <a:rPr sz="1350" dirty="0"/>
            </a:br>
            <a:br>
              <a:rPr sz="1350" dirty="0"/>
            </a:br>
            <a:r>
              <a:rPr lang="ru-RU" sz="3200" b="1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СОГКУ «Центр занятости населения Ярцевского района»</a:t>
            </a:r>
            <a:br>
              <a:rPr sz="3200" dirty="0"/>
            </a:br>
            <a:endParaRPr lang="ru-RU" sz="3200" spc="-1" dirty="0">
              <a:latin typeface="Arial" panose="020B0604020202020204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679450" y="5462270"/>
            <a:ext cx="2550160" cy="12947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6750" rIns="67500" bIns="33750">
            <a:noAutofit/>
          </a:bodyPr>
          <a:lstStyle/>
          <a:p>
            <a:pPr algn="ctr" fontAlgn="auto">
              <a:spcBef>
                <a:spcPts val="0"/>
              </a:spcBef>
            </a:pPr>
            <a:r>
              <a:rPr lang="ru-RU" sz="1500" cap="all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</a:t>
            </a:r>
            <a:r>
              <a:rPr lang="ru-RU" sz="1500" b="1" cap="all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по </a:t>
            </a:r>
            <a:endParaRPr lang="ru-RU" sz="1500" b="1" cap="all" spc="-1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algn="ctr" fontAlgn="auto">
              <a:spcBef>
                <a:spcPts val="0"/>
              </a:spcBef>
            </a:pPr>
            <a:r>
              <a:rPr lang="ru-RU" sz="1500" b="1" cap="all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вопросам сотрудничества:</a:t>
            </a:r>
            <a:endParaRPr lang="ru-RU" sz="1500" b="1" cap="all" spc="-1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algn="ctr" fontAlgn="auto">
              <a:spcBef>
                <a:spcPts val="0"/>
              </a:spcBef>
            </a:pPr>
            <a:r>
              <a:rPr lang="ru-RU" sz="2000" b="1" cap="all" spc="-1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8 (48143) 7-44-69</a:t>
            </a:r>
            <a:endParaRPr lang="ru-RU" sz="2000" b="1" cap="all" spc="-1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algn="ctr">
              <a:spcBef>
                <a:spcPts val="600"/>
              </a:spcBef>
            </a:pPr>
            <a:endParaRPr lang="ru-RU" sz="1500" spc="-1">
              <a:latin typeface="Arial" panose="020B0604020202020204"/>
            </a:endParaRPr>
          </a:p>
          <a:p>
            <a:pPr algn="ctr">
              <a:spcBef>
                <a:spcPts val="600"/>
              </a:spcBef>
            </a:pPr>
            <a:endParaRPr lang="ru-RU" spc="-1">
              <a:latin typeface="Arial" panose="020B0604020202020204"/>
            </a:endParaRPr>
          </a:p>
        </p:txBody>
      </p:sp>
      <p:pic>
        <p:nvPicPr>
          <p:cNvPr id="212" name="Рисунок 5"/>
          <p:cNvPicPr/>
          <p:nvPr/>
        </p:nvPicPr>
        <p:blipFill>
          <a:blip r:embed="rId1"/>
          <a:srcRect t="19609"/>
          <a:stretch>
            <a:fillRect/>
          </a:stretch>
        </p:blipFill>
        <p:spPr>
          <a:xfrm>
            <a:off x="5433480" y="252525"/>
            <a:ext cx="3133080" cy="853740"/>
          </a:xfrm>
          <a:prstGeom prst="rect">
            <a:avLst/>
          </a:prstGeom>
          <a:ln>
            <a:noFill/>
          </a:ln>
        </p:spPr>
      </p:pic>
      <p:pic>
        <p:nvPicPr>
          <p:cNvPr id="213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2885" y="5396230"/>
            <a:ext cx="758190" cy="629285"/>
          </a:xfrm>
          <a:prstGeom prst="rect">
            <a:avLst/>
          </a:prstGeom>
          <a:ln>
            <a:noFill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5" y="2550160"/>
            <a:ext cx="4495800" cy="2529840"/>
          </a:xfrm>
          <a:prstGeom prst="roundRect">
            <a:avLst/>
          </a:prstGeom>
        </p:spPr>
      </p:pic>
      <p:sp>
        <p:nvSpPr>
          <p:cNvPr id="3" name="CustomShape 1"/>
          <p:cNvSpPr/>
          <p:nvPr/>
        </p:nvSpPr>
        <p:spPr>
          <a:xfrm>
            <a:off x="4617085" y="5462270"/>
            <a:ext cx="4125595" cy="10331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6750" anchor="b">
            <a:noAutofit/>
          </a:bodyPr>
          <a:p>
            <a:pPr algn="ctr">
              <a:lnSpc>
                <a:spcPct val="100000"/>
              </a:lnSpc>
            </a:pPr>
            <a:br>
              <a:rPr sz="1350" dirty="0"/>
            </a:br>
            <a:br>
              <a:rPr sz="1350" dirty="0"/>
            </a:br>
            <a:r>
              <a:rPr lang="ru-RU" sz="3200" b="1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Благодарим </a:t>
            </a:r>
            <a:endParaRPr lang="ru-RU" sz="3200" b="1" spc="-1" dirty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за сотрудничество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.</a:t>
            </a:r>
            <a:endParaRPr lang="ru-RU" sz="2000" b="1" spc="-1" dirty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5"/>
          <p:cNvPicPr/>
          <p:nvPr/>
        </p:nvPicPr>
        <p:blipFill>
          <a:blip r:embed="rId1"/>
          <a:srcRect b="8507"/>
          <a:stretch>
            <a:fillRect/>
          </a:stretch>
        </p:blipFill>
        <p:spPr>
          <a:xfrm>
            <a:off x="3272895" y="2839999"/>
            <a:ext cx="2598210" cy="2202930"/>
          </a:xfrm>
          <a:prstGeom prst="rect">
            <a:avLst/>
          </a:prstGeom>
          <a:ln>
            <a:noFill/>
          </a:ln>
        </p:spPr>
      </p:pic>
      <p:pic>
        <p:nvPicPr>
          <p:cNvPr id="171" name="Объект 11"/>
          <p:cNvPicPr/>
          <p:nvPr/>
        </p:nvPicPr>
        <p:blipFill>
          <a:blip r:embed="rId2"/>
          <a:srcRect l="4833" t="3772" r="4351"/>
          <a:stretch>
            <a:fillRect/>
          </a:stretch>
        </p:blipFill>
        <p:spPr>
          <a:xfrm>
            <a:off x="649800" y="3135649"/>
            <a:ext cx="1830870" cy="1907280"/>
          </a:xfrm>
          <a:prstGeom prst="rect">
            <a:avLst/>
          </a:prstGeom>
          <a:ln>
            <a:noFill/>
          </a:ln>
        </p:spPr>
      </p:pic>
      <p:pic>
        <p:nvPicPr>
          <p:cNvPr id="172" name="Рисунок 13"/>
          <p:cNvPicPr/>
          <p:nvPr/>
        </p:nvPicPr>
        <p:blipFill>
          <a:blip r:embed="rId3"/>
          <a:srcRect l="8042" r="7910"/>
          <a:stretch>
            <a:fillRect/>
          </a:stretch>
        </p:blipFill>
        <p:spPr>
          <a:xfrm>
            <a:off x="6540166" y="3135649"/>
            <a:ext cx="2239110" cy="190674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599940" y="5547756"/>
            <a:ext cx="1992060" cy="760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Подобрать необходимых работников</a:t>
            </a:r>
            <a:endParaRPr lang="ru-RU" sz="1500" spc="-1" dirty="0">
              <a:latin typeface="Arial" panose="020B0604020202020204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3495555" y="5523456"/>
            <a:ext cx="2017440" cy="760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Помочь принять участие в ярмарке вакансий</a:t>
            </a:r>
            <a:endParaRPr lang="ru-RU" sz="1500" spc="-1" dirty="0">
              <a:latin typeface="Arial" panose="020B0604020202020204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6540166" y="5469053"/>
            <a:ext cx="1942380" cy="760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Организовать программы временной занятости</a:t>
            </a:r>
            <a:endParaRPr lang="ru-RU" sz="1500" spc="-1" dirty="0">
              <a:latin typeface="Arial" panose="020B0604020202020204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177885" y="1701395"/>
            <a:ext cx="8788230" cy="1359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Взаимодействие с работодателями находится в ряду приоритетных направлений активной политики содействия занятости населения. </a:t>
            </a:r>
            <a:endParaRPr lang="ru-RU" sz="2800" spc="-1" dirty="0">
              <a:latin typeface="Arial" panose="020B0604020202020204"/>
            </a:endParaRPr>
          </a:p>
        </p:txBody>
      </p:sp>
      <p:pic>
        <p:nvPicPr>
          <p:cNvPr id="177" name="Рисунок 5"/>
          <p:cNvPicPr/>
          <p:nvPr/>
        </p:nvPicPr>
        <p:blipFill>
          <a:blip r:embed="rId4"/>
          <a:srcRect t="19609"/>
          <a:stretch>
            <a:fillRect/>
          </a:stretch>
        </p:blipFill>
        <p:spPr>
          <a:xfrm>
            <a:off x="430110" y="599940"/>
            <a:ext cx="3133080" cy="8537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3355209" y="815869"/>
            <a:ext cx="5638950" cy="1283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cap="all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согку «цЕНТР ЗАНЯТОСТИ НАСЕЛЕНИЯ яРЦЕВСКОГО РАЙОНА» 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cap="all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работодателям 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 В ПРОГРАММАХ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ВРЕМЕННОЙ ЗАНЯТОСТИ: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0" y="2335530"/>
            <a:ext cx="8881110" cy="39687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rmAutofit fontScale="90000" lnSpcReduction="10000"/>
          </a:bodyPr>
          <a:lstStyle/>
          <a:p>
            <a:pPr marL="685800" indent="-340995">
              <a:buClr>
                <a:srgbClr val="000000"/>
              </a:buClr>
              <a:buFont typeface="Wingdings" panose="05000000000000000000" pitchFamily="2" charset="2"/>
              <a:buChar char=""/>
            </a:pPr>
            <a:endParaRPr lang="ru-RU" sz="2100" spc="-1" dirty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marL="685800" indent="-340995">
              <a:buClr>
                <a:srgbClr val="000000"/>
              </a:buClr>
              <a:buFont typeface="Wingdings" panose="05000000000000000000" pitchFamily="2" charset="2"/>
              <a:buChar char=""/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/>
                <a:ea typeface="DejaVu Sans"/>
                <a:sym typeface="+mn-ea"/>
              </a:rPr>
              <a:t>общественные работы;</a:t>
            </a:r>
            <a:endParaRPr lang="ru-RU" sz="2400" spc="-1" dirty="0">
              <a:solidFill>
                <a:srgbClr val="000000"/>
              </a:solidFill>
              <a:latin typeface="Times New Roman" panose="02020603050405020304"/>
              <a:ea typeface="DejaVu Sans"/>
              <a:sym typeface="+mn-ea"/>
            </a:endParaRPr>
          </a:p>
          <a:p>
            <a:pPr marL="344805" indent="0">
              <a:buClr>
                <a:srgbClr val="000000"/>
              </a:buClr>
              <a:buFont typeface="Wingdings" panose="05000000000000000000" pitchFamily="2" charset="2"/>
              <a:buNone/>
            </a:pPr>
            <a:endParaRPr lang="ru-RU" sz="2400" spc="-1" dirty="0">
              <a:solidFill>
                <a:srgbClr val="000000"/>
              </a:solidFill>
              <a:latin typeface="Times New Roman" panose="02020603050405020304"/>
              <a:ea typeface="DejaVu Sans"/>
              <a:sym typeface="+mn-ea"/>
            </a:endParaRPr>
          </a:p>
          <a:p>
            <a:pPr marL="685800" indent="-340995">
              <a:buClr>
                <a:srgbClr val="000000"/>
              </a:buClr>
              <a:buFont typeface="Wingdings" panose="05000000000000000000" pitchFamily="2" charset="2"/>
              <a:buChar char=""/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/>
                <a:sym typeface="+mn-ea"/>
              </a:rPr>
              <a:t>организация временного трудоустройства безработных граждан, испытывающих трудности в поиске работы;</a:t>
            </a:r>
            <a:endParaRPr lang="ru-RU" sz="2400" spc="-1" dirty="0">
              <a:latin typeface="Arial" panose="020B0604020202020204"/>
            </a:endParaRPr>
          </a:p>
          <a:p>
            <a:pPr marL="344805" indent="0">
              <a:buClr>
                <a:srgbClr val="000000"/>
              </a:buClr>
              <a:buFont typeface="Wingdings" panose="05000000000000000000" pitchFamily="2" charset="2"/>
              <a:buNone/>
            </a:pPr>
            <a:endParaRPr lang="ru-RU" sz="2400" spc="-1" dirty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marL="685800" indent="-340995">
              <a:buClr>
                <a:srgbClr val="000000"/>
              </a:buClr>
              <a:buFont typeface="Wingdings" panose="05000000000000000000" pitchFamily="2" charset="2"/>
              <a:buChar char=""/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организация временного трудоустройства несовершеннолетних граждан, в возрасте от 14 до 18 лет в свободное от учебы время; </a:t>
            </a:r>
            <a:endParaRPr lang="ru-RU" sz="2400" spc="-1" dirty="0">
              <a:latin typeface="Arial" panose="020B0604020202020204"/>
            </a:endParaRPr>
          </a:p>
          <a:p>
            <a:pPr marL="259080">
              <a:buClr>
                <a:srgbClr val="000000"/>
              </a:buClr>
            </a:pPr>
            <a:endParaRPr lang="ru-RU" sz="2400" spc="-1" dirty="0">
              <a:latin typeface="Arial" panose="020B0604020202020204"/>
            </a:endParaRPr>
          </a:p>
          <a:p>
            <a:pPr marL="600075" indent="-340995">
              <a:buClr>
                <a:srgbClr val="000000"/>
              </a:buClr>
              <a:buFont typeface="Wingdings" panose="05000000000000000000" pitchFamily="2" charset="2"/>
              <a:buChar char=""/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организация временного трудоустройства безработных граждан в возрасте от 18 до 20 лет, имеющих среднее профессиональное образование и ищущих работу впервые.</a:t>
            </a:r>
            <a:endParaRPr lang="ru-RU" sz="2400" spc="-1" dirty="0">
              <a:latin typeface="Arial" panose="020B0604020202020204"/>
            </a:endParaRPr>
          </a:p>
          <a:p>
            <a:pPr marL="257175" indent="-255270">
              <a:spcBef>
                <a:spcPts val="600"/>
              </a:spcBef>
            </a:pPr>
            <a:endParaRPr lang="ru-RU" sz="2400" spc="-1" dirty="0">
              <a:latin typeface="Arial" panose="020B0604020202020204"/>
            </a:endParaRPr>
          </a:p>
        </p:txBody>
      </p:sp>
      <p:pic>
        <p:nvPicPr>
          <p:cNvPr id="183" name="Рисунок 5"/>
          <p:cNvPicPr/>
          <p:nvPr/>
        </p:nvPicPr>
        <p:blipFill>
          <a:blip r:embed="rId1"/>
          <a:srcRect t="19609"/>
          <a:stretch>
            <a:fillRect/>
          </a:stretch>
        </p:blipFill>
        <p:spPr>
          <a:xfrm>
            <a:off x="475543" y="815869"/>
            <a:ext cx="3133080" cy="8537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10" y="458967"/>
            <a:ext cx="8229330" cy="774065"/>
          </a:xfrm>
        </p:spPr>
        <p:txBody>
          <a:bodyPr/>
          <a:p>
            <a:pPr algn="ctr"/>
            <a:r>
              <a:rPr lang="ru-RU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ПРОВЕДЕНИЯ	</a:t>
            </a:r>
            <a:br>
              <a:rPr lang="ru-RU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ОПЛАЧИВАЕМЫХ	ОБЩЕСТВЕННЫХ	РАБОТ</a:t>
            </a:r>
            <a:endParaRPr lang="ru-RU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90245" y="1524635"/>
            <a:ext cx="7783195" cy="1252855"/>
          </a:xfrm>
        </p:spPr>
        <p:txBody>
          <a:bodyPr>
            <a:noAutofit/>
          </a:bodyPr>
          <a:p>
            <a:pPr marL="80645" indent="0" algn="ctr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Под общественными работами понимается трудовая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645" indent="0" algn="ctr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имеющая социально полезную направленность и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645" indent="0" algn="ctr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организуемая в качестве дополнительной социальной поддержки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645" indent="0" algn="ctr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ищущих работу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14015"/>
            <a:ext cx="4613275" cy="35629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640" y="3155950"/>
            <a:ext cx="4411345" cy="3321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Блок-схема: альтернативный процесс 10"/>
          <p:cNvSpPr/>
          <p:nvPr/>
        </p:nvSpPr>
        <p:spPr>
          <a:xfrm>
            <a:off x="668020" y="1679575"/>
            <a:ext cx="7808595" cy="99695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094105" y="1749425"/>
            <a:ext cx="6957060" cy="857250"/>
          </a:xfrm>
        </p:spPr>
        <p:txBody>
          <a:bodyPr>
            <a:normAutofit fontScale="25000"/>
          </a:bodyPr>
          <a:p>
            <a:pPr marL="80645" indent="0">
              <a:buNone/>
            </a:pPr>
            <a:r>
              <a:rPr lang="ru-RU" altLang="en-US" sz="96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Безработные граждане, относящиеся к категории </a:t>
            </a:r>
            <a:endParaRPr lang="ru-RU" altLang="en-US" sz="9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645" indent="0">
              <a:buNone/>
            </a:pPr>
            <a:r>
              <a:rPr lang="ru-RU" altLang="en-US" sz="96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испытывающие трудности в поиске работы:</a:t>
            </a:r>
            <a:endParaRPr lang="ru-RU" altLang="en-US" sz="9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7435" y="5020310"/>
            <a:ext cx="2776855" cy="183769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" y="2799080"/>
            <a:ext cx="3083560" cy="20675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780" y="2799080"/>
            <a:ext cx="3098800" cy="20669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780" y="2860040"/>
            <a:ext cx="2108200" cy="2108200"/>
          </a:xfrm>
          <a:prstGeom prst="round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" y="5020945"/>
            <a:ext cx="2715895" cy="18370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005" y="304800"/>
            <a:ext cx="8791575" cy="1161415"/>
          </a:xfrm>
        </p:spPr>
        <p:txBody>
          <a:bodyPr wrap="square"/>
          <a:p>
            <a:pPr algn="ctr"/>
            <a:r>
              <a:rPr lang="ru-RU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 ТРУДОУСТРОЙСТВО БЕЗРАБОТНЫХ ГРАЖДАН,  ИСПЫТЫВАЮЩИХ	ТРУДНОСТИ  В ПОИСКЕ РАБОТЫ</a:t>
            </a:r>
            <a:endParaRPr lang="ru-RU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610" y="5092065"/>
            <a:ext cx="2541905" cy="1695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035" y="402452"/>
            <a:ext cx="8229330" cy="1292225"/>
          </a:xfrm>
        </p:spPr>
        <p:txBody>
          <a:bodyPr wrap="square"/>
          <a:p>
            <a:pPr algn="ctr" fontAlgn="auto">
              <a:lnSpc>
                <a:spcPct val="100000"/>
              </a:lnSpc>
            </a:pPr>
            <a:r>
              <a:rPr lang="ru-RU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	ТРУДОУСТРОЙСТВО	НЕСОВЕРШЕННОЛЕТНИХ	 ГРАЖДАН </a:t>
            </a:r>
            <a:br>
              <a:rPr lang="ru-RU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ОТ 14	ДО	18 ЛЕТ</a:t>
            </a:r>
            <a:endParaRPr lang="ru-RU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4140" y="1896745"/>
            <a:ext cx="6613525" cy="4409440"/>
          </a:xfrm>
          <a:prstGeom prst="round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10" y="458967"/>
            <a:ext cx="8229330" cy="774065"/>
          </a:xfrm>
        </p:spPr>
        <p:txBody>
          <a:bodyPr/>
          <a:p>
            <a:pPr algn="ctr"/>
            <a:r>
              <a:rPr lang="ru-RU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	К	ВРЕМЕННЫМ	РАБОТАМ	ДЛЯ НЕСОВЕРШЕННОЛЕТНИХ</a:t>
            </a:r>
            <a:endParaRPr lang="ru-RU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3328670" y="1835150"/>
            <a:ext cx="5626100" cy="4511040"/>
          </a:xfrm>
        </p:spPr>
        <p:txBody>
          <a:bodyPr>
            <a:noAutofit/>
          </a:bodyPr>
          <a:p>
            <a:pPr fontAlgn="auto">
              <a:lnSpc>
                <a:spcPct val="10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не должна наносить ущерба их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645" indent="0" fontAlgn="auto">
              <a:lnSpc>
                <a:spcPct val="100000"/>
              </a:lnSpc>
              <a:spcBef>
                <a:spcPts val="0"/>
              </a:spcBef>
              <a:buFont typeface="Wingdings" panose="05000000000000000000" charset="0"/>
              <a:buNone/>
            </a:pP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 (</a:t>
            </a:r>
            <a:r>
              <a:rPr lang="ru-RU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наличие медицинской</a:t>
            </a:r>
            <a:endParaRPr lang="ru-RU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645" indent="0" fontAlgn="auto">
              <a:lnSpc>
                <a:spcPct val="100000"/>
              </a:lnSpc>
              <a:spcBef>
                <a:spcPts val="0"/>
              </a:spcBef>
              <a:buFont typeface="Wingdings" panose="05000000000000000000" charset="0"/>
              <a:buNone/>
            </a:pPr>
            <a:r>
              <a:rPr lang="ru-RU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справки, подтверждающей возможность работы по состоянию здоровья)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подростков в возрасте от 14 до 16 лет допускается только при наличии письменного согласия одного из родителей или законного представителя и органа опеки и попечительства;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Несовершеннолетним работникам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645" indent="0" fontAlgn="auto">
              <a:lnSpc>
                <a:spcPct val="100000"/>
              </a:lnSpc>
              <a:spcBef>
                <a:spcPts val="0"/>
              </a:spcBef>
              <a:buFont typeface="Wingdings" panose="05000000000000000000" charset="0"/>
              <a:buNone/>
            </a:pP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устанавливается сокращенная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645" indent="0" fontAlgn="auto">
              <a:lnSpc>
                <a:spcPct val="100000"/>
              </a:lnSpc>
              <a:spcBef>
                <a:spcPts val="0"/>
              </a:spcBef>
              <a:buFont typeface="Wingdings" panose="05000000000000000000" charset="0"/>
              <a:buNone/>
            </a:pP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рабочего времени.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l="26082" t="43" r="25773"/>
          <a:stretch>
            <a:fillRect/>
          </a:stretch>
        </p:blipFill>
        <p:spPr>
          <a:xfrm>
            <a:off x="115570" y="1327785"/>
            <a:ext cx="3157855" cy="3688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495" y="611823"/>
            <a:ext cx="8589010" cy="1477010"/>
          </a:xfrm>
        </p:spPr>
        <p:txBody>
          <a:bodyPr wrap="square"/>
          <a:p>
            <a:pPr algn="ctr" fontAlgn="auto">
              <a:lnSpc>
                <a:spcPct val="100000"/>
              </a:lnSpc>
            </a:pPr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 ТРУДОУСТРОЙСТВО БЕЗРАБОТНЫХ	 ГРАЖДАН В ВОЗРАСТЕ ОТ 18 ДО 20 ЛЕТ , ИМЕЮЩИХ СРЕДНЕЕ ПРОФЕССИОНАЛЬНОЕ ОБРАЗОВАНИЕ И	ИЩУЩИХ РАБОТУ ВПЕРВЫЕ</a:t>
            </a:r>
            <a:endParaRPr lang="ru-RU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5280" y="2717165"/>
            <a:ext cx="6043930" cy="40316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"/>
          <a:srcRect l="28507" t="715" r="28090"/>
          <a:stretch>
            <a:fillRect/>
          </a:stretch>
        </p:blipFill>
        <p:spPr>
          <a:xfrm>
            <a:off x="6729730" y="3184525"/>
            <a:ext cx="1956435" cy="1845945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0000">
            <a:off x="5126990" y="1319530"/>
            <a:ext cx="2210435" cy="11118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10" y="652643"/>
            <a:ext cx="8229330" cy="386715"/>
          </a:xfrm>
        </p:spPr>
        <p:txBody>
          <a:bodyPr/>
          <a:p>
            <a:pPr algn="ctr"/>
            <a:r>
              <a:rPr lang="ru-RU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И ОПЛАТА ТРУДА</a:t>
            </a:r>
            <a:endParaRPr lang="ru-RU" alt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55" y="3547745"/>
            <a:ext cx="1537970" cy="147383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/>
        </p:nvSpPr>
        <p:spPr>
          <a:xfrm rot="20760000">
            <a:off x="197485" y="2493328"/>
            <a:ext cx="2581275" cy="6642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РАБОТОДАТЕЛЯ</a:t>
            </a:r>
            <a:endParaRPr lang="ru-RU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820" y="4624705"/>
            <a:ext cx="2118360" cy="157734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/>
        </p:nvSpPr>
        <p:spPr>
          <a:xfrm rot="660000">
            <a:off x="6319520" y="2226311"/>
            <a:ext cx="2581275" cy="99631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СМОЛЕНСКОЙ ОБЛАСТИ</a:t>
            </a:r>
            <a:endParaRPr lang="ru-RU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0000" flipH="1">
            <a:off x="1488440" y="1361440"/>
            <a:ext cx="2210435" cy="1111885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>
          <a:xfrm>
            <a:off x="2273300" y="2889885"/>
            <a:ext cx="1942465" cy="1763395"/>
          </a:xfrm>
          <a:prstGeom prst="ellipse">
            <a:avLst/>
          </a:prstGeom>
          <a:solidFill>
            <a:srgbClr val="F7C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9" name="Заголовок 1"/>
          <p:cNvSpPr>
            <a:spLocks noGrp="1"/>
          </p:cNvSpPr>
          <p:nvPr/>
        </p:nvSpPr>
        <p:spPr>
          <a:xfrm>
            <a:off x="2042160" y="3550603"/>
            <a:ext cx="2246630" cy="49720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</a:t>
            </a:r>
            <a:endParaRPr lang="ru-RU" altLang="en-US" sz="1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926330" y="2861310"/>
            <a:ext cx="1942465" cy="176339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31" name="Заголовок 1"/>
          <p:cNvSpPr>
            <a:spLocks noGrp="1"/>
          </p:cNvSpPr>
          <p:nvPr/>
        </p:nvSpPr>
        <p:spPr>
          <a:xfrm>
            <a:off x="4773930" y="3521710"/>
            <a:ext cx="2246630" cy="4419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ПОДДЕРЖКА</a:t>
            </a:r>
            <a:endParaRPr lang="ru-RU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61D5C2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61D5C2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61D5C2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0</TotalTime>
  <Words>3544</Words>
  <Application>WPS Presentation</Application>
  <PresentationFormat>Экран (4:3)</PresentationFormat>
  <Paragraphs>111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SimSun</vt:lpstr>
      <vt:lpstr>Wingdings</vt:lpstr>
      <vt:lpstr>Arial</vt:lpstr>
      <vt:lpstr>Symbol</vt:lpstr>
      <vt:lpstr>Times New Roman</vt:lpstr>
      <vt:lpstr>DejaVu Sans</vt:lpstr>
      <vt:lpstr>Calibri</vt:lpstr>
      <vt:lpstr>Times New Roman</vt:lpstr>
      <vt:lpstr>Wingdings</vt:lpstr>
      <vt:lpstr>Microsoft YaHei</vt:lpstr>
      <vt:lpstr>Arial Unicode MS</vt:lpstr>
      <vt:lpstr>Office Theme</vt:lpstr>
      <vt:lpstr>Office Theme</vt:lpstr>
      <vt:lpstr>Office Theme</vt:lpstr>
      <vt:lpstr>PowerPoint 演示文稿</vt:lpstr>
      <vt:lpstr>PowerPoint 演示文稿</vt:lpstr>
      <vt:lpstr>PowerPoint 演示文稿</vt:lpstr>
      <vt:lpstr>ОРГАНИЗАЦИЯ ПРОВЕДЕНИЯ	 ОПЛАЧИВАЕМЫХ	ОБЩЕСТВЕННЫХ	РАБОТ</vt:lpstr>
      <vt:lpstr>ВРЕМЕННОЕ ТРУДОУСТРОЙСТВО БЕЗРАБОТНЫХ ГРАЖДАН,  ИСПЫТЫВАЮЩИХ	ТРУДНОСТИ  В ПОИСКЕ РАБОТЫ</vt:lpstr>
      <vt:lpstr>ВРЕМЕННОЕ	ТРУДОУСТРОЙСТВО	НЕСОВЕРШЕННОЛЕТНИХ	В	ВОЗРАСТЕ ОТ	14	ДО	18	ЛЕТ</vt:lpstr>
      <vt:lpstr>ТРЕБОВАНИЯ	К	ВРЕМЕННЫМ	РАБОТАМ	ДЛЯ НЕСОВЕРШЕННОЛЕТНИХ</vt:lpstr>
      <vt:lpstr>ВРЕМЕННОЕ ТРУДОУСТРОЙСТВО БЕЗРАБОТНЫХ	 ГРАЖДАН В ВОЗРАСТЕ ОТ 18 ДО 20 ЛЕТ  ИЗ ЧИСЛА  ВЫПУСКНИКОВ УЧРЕЖДЕНИЙ	НАЧАЛЬНОГО И	СРЕДНЕГО	ПРОФЕССИОНАЛЬНОГО ОБРАЗОВАНИЯ,	ИЩУЩИХ	РАБОТУ ВПЕРВЫЕ</vt:lpstr>
      <vt:lpstr>ФИНАНСИРОВАНИЕ И ОПЛАТА ТРУДА</vt:lpstr>
      <vt:lpstr>ПЛЮСЫ ДЛЯ РАБОТОДАТЕЛЕЙ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занятости населения г. Архангельска</dc:title>
  <dc:creator>Кочнева Алла</dc:creator>
  <cp:lastModifiedBy>GL_11_11_2019</cp:lastModifiedBy>
  <cp:revision>168</cp:revision>
  <dcterms:created xsi:type="dcterms:W3CDTF">2019-11-27T10:39:00Z</dcterms:created>
  <dcterms:modified xsi:type="dcterms:W3CDTF">2021-03-10T05:22:10Z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  <property fmtid="{D5CDD505-2E9C-101B-9397-08002B2CF9AE}" pid="12" name="KSOProductBuildVer">
    <vt:lpwstr>1049-11.2.0.10017</vt:lpwstr>
  </property>
</Properties>
</file>